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C9FA5-BE8B-4A09-8A86-F6E66DF6589D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07012-0B3A-46DD-8FA4-55AFAA10E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41190-FC3F-49D6-B3F1-2233A752C71C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2E8E-397D-4291-93D9-82B9BA01D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5BA95-FAE4-43B0-97ED-DC429E32063F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489C-A94E-41D7-B369-BC5802A75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75EA7-CF52-4635-A0F9-F5DB6EF49628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2C907-D443-4B54-BA98-9242FCA0E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1F7AC-2F92-4ECD-A02A-CED117AAB29B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A750-80E3-4EEF-8059-B56D7A688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B4F55-7F42-46B1-ADBD-613715AD558F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537CC-84B2-44A0-9C15-332DB1AAC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828BF-6BF9-4CDA-856A-9399CBBB1FD9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F8ACB-1261-4B5B-B543-1FB2576EF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B3D51-28AB-419F-9464-3AB05C50760F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8A2D3-418A-4E03-A30E-C950D0817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45095-6479-43ED-8F07-710F1B08B8B6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B5691-A4EA-450D-9965-F2224A821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07CDF-2ED4-45BE-A1CB-0928FEF6992B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4D434-8980-431A-8815-1FD873D80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3FC71-D762-4240-9727-823CE05A0ED0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27A02-A98E-474E-A693-B0F9E4B74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9878E3-BAE7-4D44-B4B4-190191E43327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236786-5422-4FCF-9238-2DF84B568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8000" dirty="0" smtClean="0">
                <a:latin typeface="Calibri" pitchFamily="34" charset="0"/>
              </a:rPr>
              <a:t>823</a:t>
            </a:r>
            <a:endParaRPr lang="en-US" sz="8000" dirty="0">
              <a:latin typeface="Calibri" pitchFamily="34" charset="0"/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r>
              <a:rPr lang="en-US" sz="4400" smtClean="0">
                <a:latin typeface="Calibri" pitchFamily="34" charset="0"/>
              </a:rPr>
              <a:t> Differentiate between a mixture and a compound.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latin typeface="Calibri" pitchFamily="34" charset="0"/>
              </a:rPr>
              <a:t>Differentiate between a mixture and a compound.</a:t>
            </a:r>
            <a:br>
              <a:rPr lang="en-US" sz="4000" dirty="0" smtClean="0">
                <a:latin typeface="Calibri" pitchFamily="34" charset="0"/>
              </a:rPr>
            </a:br>
            <a:endParaRPr lang="en-US" dirty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8458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Key concepts/skills:</a:t>
            </a:r>
            <a:endParaRPr lang="en-US" sz="24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Level 1:   Define key vocabulary.</a:t>
            </a:r>
            <a:endParaRPr lang="en-US" sz="24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Level 2:   Given a substance, differentiate between compounds 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and mixtures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Level 3:   Understand and differentiate among the levels of 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         chemical complexity from atoms to molecules to 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         compound s to mixtures.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latin typeface="Calibri" pitchFamily="34" charset="0"/>
              </a:rPr>
              <a:t>Differentiate between a mixture and a compound.</a:t>
            </a:r>
            <a:br>
              <a:rPr lang="en-US" sz="4000" dirty="0" smtClean="0">
                <a:latin typeface="Calibri" pitchFamily="34" charset="0"/>
              </a:rPr>
            </a:br>
            <a:endParaRPr lang="en-US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38200" y="1524000"/>
            <a:ext cx="66294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/>
              <a:t>Key vocabulary</a:t>
            </a:r>
            <a:endParaRPr lang="en-US" sz="4000"/>
          </a:p>
          <a:p>
            <a:r>
              <a:rPr lang="en-US" sz="4000"/>
              <a:t>Atom</a:t>
            </a:r>
          </a:p>
          <a:p>
            <a:r>
              <a:rPr lang="en-US" sz="4000"/>
              <a:t>Element</a:t>
            </a:r>
          </a:p>
          <a:p>
            <a:r>
              <a:rPr lang="en-US" sz="4000"/>
              <a:t>Molecule</a:t>
            </a:r>
          </a:p>
          <a:p>
            <a:r>
              <a:rPr lang="en-US" sz="4000"/>
              <a:t>Compound</a:t>
            </a:r>
          </a:p>
          <a:p>
            <a:r>
              <a:rPr lang="en-US" sz="4000"/>
              <a:t>Mixture</a:t>
            </a:r>
          </a:p>
          <a:p>
            <a:r>
              <a:rPr lang="en-US" sz="4000"/>
              <a:t>Heterogeneous</a:t>
            </a:r>
          </a:p>
          <a:p>
            <a:r>
              <a:rPr lang="en-US" sz="4000"/>
              <a:t>Homogeneous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latin typeface="Calibri" pitchFamily="34" charset="0"/>
              </a:rPr>
              <a:t>Differentiate between a mixture and a compound.</a:t>
            </a:r>
            <a:br>
              <a:rPr lang="en-US" sz="4000" dirty="0" smtClean="0">
                <a:latin typeface="Calibri" pitchFamily="34" charset="0"/>
              </a:rPr>
            </a:br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1676400"/>
            <a:ext cx="1928813" cy="1928813"/>
            <a:chOff x="318007" y="1968596"/>
            <a:chExt cx="1928330" cy="1928330"/>
          </a:xfrm>
        </p:grpSpPr>
        <p:sp>
          <p:nvSpPr>
            <p:cNvPr id="6" name="Rounded Rectangle 5"/>
            <p:cNvSpPr/>
            <p:nvPr/>
          </p:nvSpPr>
          <p:spPr>
            <a:xfrm>
              <a:off x="318007" y="1968596"/>
              <a:ext cx="1928330" cy="19283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>
              <a:norm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Atom</a:t>
              </a:r>
            </a:p>
            <a:p>
              <a:r>
                <a:rPr lang="en-US" sz="1600" b="1">
                  <a:solidFill>
                    <a:schemeClr val="bg1"/>
                  </a:solidFill>
                </a:rPr>
                <a:t>Smallest part of a substance  still having the properties of the substance.</a:t>
              </a:r>
            </a:p>
          </p:txBody>
        </p:sp>
        <p:sp>
          <p:nvSpPr>
            <p:cNvPr id="7" name="Rounded Rectangle 4"/>
            <p:cNvSpPr/>
            <p:nvPr/>
          </p:nvSpPr>
          <p:spPr>
            <a:xfrm>
              <a:off x="375143" y="2025732"/>
              <a:ext cx="1814059" cy="1814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>
              <a:normAutofit/>
            </a:bodyPr>
            <a:lstStyle/>
            <a:p>
              <a:pPr defTabSz="1555750">
                <a:lnSpc>
                  <a:spcPct val="90000"/>
                </a:lnSpc>
                <a:spcAft>
                  <a:spcPct val="35000"/>
                </a:spcAft>
              </a:pPr>
              <a:endParaRPr lang="en-US" sz="3500">
                <a:solidFill>
                  <a:srgbClr val="FFFFFF"/>
                </a:solidFill>
              </a:endParaRPr>
            </a:p>
            <a:p>
              <a:pPr marL="228600" lvl="1" indent="-228600" defTabSz="15557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en-US" sz="2700">
                <a:solidFill>
                  <a:srgbClr val="FFFFFF"/>
                </a:solidFill>
              </a:endParaRPr>
            </a:p>
            <a:p>
              <a:pPr marL="228600" lvl="1" indent="-228600" defTabSz="15557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en-US" sz="270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0" y="4114800"/>
            <a:ext cx="1928813" cy="1928813"/>
            <a:chOff x="318007" y="1968596"/>
            <a:chExt cx="1928330" cy="1928330"/>
          </a:xfrm>
        </p:grpSpPr>
        <p:sp>
          <p:nvSpPr>
            <p:cNvPr id="9" name="Rounded Rectangle 8"/>
            <p:cNvSpPr/>
            <p:nvPr/>
          </p:nvSpPr>
          <p:spPr>
            <a:xfrm>
              <a:off x="318007" y="1968596"/>
              <a:ext cx="1928330" cy="19283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>
              <a:normAutofit/>
            </a:bodyPr>
            <a:lstStyle/>
            <a:p>
              <a:pPr>
                <a:lnSpc>
                  <a:spcPct val="90000"/>
                </a:lnSpc>
              </a:pPr>
              <a:r>
                <a:rPr lang="en-US" b="1">
                  <a:solidFill>
                    <a:schemeClr val="bg1"/>
                  </a:solidFill>
                </a:rPr>
                <a:t>Element</a:t>
              </a:r>
            </a:p>
            <a:p>
              <a:pPr>
                <a:lnSpc>
                  <a:spcPct val="90000"/>
                </a:lnSpc>
              </a:pPr>
              <a:r>
                <a:rPr lang="en-US" sz="1600" b="1">
                  <a:solidFill>
                    <a:schemeClr val="bg1"/>
                  </a:solidFill>
                </a:rPr>
                <a:t>Many identical atoms  together.</a:t>
              </a:r>
            </a:p>
            <a:p>
              <a:pPr>
                <a:lnSpc>
                  <a:spcPct val="90000"/>
                </a:lnSpc>
              </a:pPr>
              <a:r>
                <a:rPr lang="en-US" sz="1600" b="1">
                  <a:solidFill>
                    <a:schemeClr val="bg1"/>
                  </a:solidFill>
                </a:rPr>
                <a:t>Examples</a:t>
              </a:r>
            </a:p>
            <a:p>
              <a:pPr>
                <a:lnSpc>
                  <a:spcPct val="90000"/>
                </a:lnSpc>
              </a:pPr>
              <a:r>
                <a:rPr lang="en-US" sz="1600" b="1">
                  <a:solidFill>
                    <a:schemeClr val="bg1"/>
                  </a:solidFill>
                </a:rPr>
                <a:t>Carbon  - C</a:t>
              </a:r>
            </a:p>
            <a:p>
              <a:pPr>
                <a:lnSpc>
                  <a:spcPct val="90000"/>
                </a:lnSpc>
              </a:pPr>
              <a:r>
                <a:rPr lang="en-US" sz="1600" b="1">
                  <a:solidFill>
                    <a:schemeClr val="bg1"/>
                  </a:solidFill>
                </a:rPr>
                <a:t>Nitrogen – N</a:t>
              </a:r>
            </a:p>
            <a:p>
              <a:pPr>
                <a:lnSpc>
                  <a:spcPct val="90000"/>
                </a:lnSpc>
              </a:pPr>
              <a:r>
                <a:rPr lang="en-US" sz="1600">
                  <a:solidFill>
                    <a:schemeClr val="bg1"/>
                  </a:solidFill>
                </a:rPr>
                <a:t>Sodium -  Na</a:t>
              </a:r>
            </a:p>
          </p:txBody>
        </p:sp>
        <p:sp>
          <p:nvSpPr>
            <p:cNvPr id="10" name="Rounded Rectangle 4"/>
            <p:cNvSpPr/>
            <p:nvPr/>
          </p:nvSpPr>
          <p:spPr>
            <a:xfrm>
              <a:off x="375143" y="2025732"/>
              <a:ext cx="1814059" cy="1814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>
              <a:normAutofit/>
            </a:bodyPr>
            <a:lstStyle/>
            <a:p>
              <a:pPr defTabSz="1555750">
                <a:lnSpc>
                  <a:spcPct val="90000"/>
                </a:lnSpc>
                <a:spcAft>
                  <a:spcPct val="35000"/>
                </a:spcAft>
              </a:pPr>
              <a:endParaRPr lang="en-US" sz="3500">
                <a:solidFill>
                  <a:srgbClr val="FFFFFF"/>
                </a:solidFill>
              </a:endParaRPr>
            </a:p>
            <a:p>
              <a:pPr marL="228600" lvl="1" indent="-228600" defTabSz="15557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en-US" sz="2700">
                <a:solidFill>
                  <a:srgbClr val="FFFFFF"/>
                </a:solidFill>
              </a:endParaRPr>
            </a:p>
            <a:p>
              <a:pPr marL="228600" lvl="1" indent="-228600" defTabSz="15557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en-US" sz="270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514600" y="1676400"/>
            <a:ext cx="1928813" cy="1928813"/>
            <a:chOff x="318007" y="1968596"/>
            <a:chExt cx="1928330" cy="1928330"/>
          </a:xfrm>
        </p:grpSpPr>
        <p:sp>
          <p:nvSpPr>
            <p:cNvPr id="12" name="Rounded Rectangle 11"/>
            <p:cNvSpPr/>
            <p:nvPr/>
          </p:nvSpPr>
          <p:spPr>
            <a:xfrm>
              <a:off x="318007" y="1968596"/>
              <a:ext cx="1928330" cy="19283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b="1">
                  <a:solidFill>
                    <a:schemeClr val="bg1"/>
                  </a:solidFill>
                </a:rPr>
                <a:t>Molecule</a:t>
              </a:r>
            </a:p>
            <a:p>
              <a:r>
                <a:rPr lang="en-US" sz="1600" b="1">
                  <a:solidFill>
                    <a:schemeClr val="bg1"/>
                  </a:solidFill>
                </a:rPr>
                <a:t>Different types of atoms bonded together chemically</a:t>
              </a:r>
              <a:r>
                <a:rPr lang="en-US" sz="1600">
                  <a:solidFill>
                    <a:schemeClr val="bg1"/>
                  </a:solidFill>
                </a:rPr>
                <a:t>.</a:t>
              </a:r>
            </a:p>
            <a:p>
              <a:r>
                <a:rPr lang="en-US" sz="1600" b="1">
                  <a:solidFill>
                    <a:schemeClr val="bg1"/>
                  </a:solidFill>
                </a:rPr>
                <a:t>Examples</a:t>
              </a:r>
            </a:p>
            <a:p>
              <a:r>
                <a:rPr lang="en-US" sz="1600" b="1">
                  <a:solidFill>
                    <a:schemeClr val="tx1"/>
                  </a:solidFill>
                </a:rPr>
                <a:t>H</a:t>
              </a:r>
              <a:r>
                <a:rPr lang="en-US" sz="1600" b="1" baseline="-25000">
                  <a:solidFill>
                    <a:schemeClr val="tx1"/>
                  </a:solidFill>
                </a:rPr>
                <a:t>2</a:t>
              </a:r>
              <a:r>
                <a:rPr lang="en-US" sz="1600" b="1">
                  <a:solidFill>
                    <a:schemeClr val="tx1"/>
                  </a:solidFill>
                </a:rPr>
                <a:t>O,  CO</a:t>
              </a:r>
              <a:r>
                <a:rPr lang="en-US" sz="1600" b="1" baseline="-25000">
                  <a:solidFill>
                    <a:schemeClr val="tx1"/>
                  </a:solidFill>
                </a:rPr>
                <a:t>2</a:t>
              </a:r>
            </a:p>
            <a:p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4"/>
            <p:cNvSpPr/>
            <p:nvPr/>
          </p:nvSpPr>
          <p:spPr>
            <a:xfrm>
              <a:off x="375143" y="2025732"/>
              <a:ext cx="1814059" cy="1814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/>
            <a:lstStyle/>
            <a:p>
              <a:pPr defTabSz="1555750">
                <a:lnSpc>
                  <a:spcPct val="90000"/>
                </a:lnSpc>
                <a:spcAft>
                  <a:spcPct val="35000"/>
                </a:spcAft>
              </a:pPr>
              <a:endParaRPr lang="en-US" sz="3500">
                <a:solidFill>
                  <a:srgbClr val="FFFFFF"/>
                </a:solidFill>
              </a:endParaRPr>
            </a:p>
            <a:p>
              <a:pPr marL="228600" lvl="1" indent="-228600" defTabSz="15557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en-US" sz="2700">
                <a:solidFill>
                  <a:srgbClr val="FFFFFF"/>
                </a:solidFill>
              </a:endParaRPr>
            </a:p>
            <a:p>
              <a:pPr marL="228600" lvl="1" indent="-228600" defTabSz="15557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en-US" sz="2700">
                <a:solidFill>
                  <a:srgbClr val="FFFFFF"/>
                </a:solidFill>
              </a:endParaRP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057400" y="2362200"/>
            <a:ext cx="371475" cy="463550"/>
            <a:chOff x="5293447" y="1544087"/>
            <a:chExt cx="371439" cy="463350"/>
          </a:xfrm>
        </p:grpSpPr>
        <p:sp>
          <p:nvSpPr>
            <p:cNvPr id="21" name="Right Arrow 20"/>
            <p:cNvSpPr/>
            <p:nvPr/>
          </p:nvSpPr>
          <p:spPr>
            <a:xfrm>
              <a:off x="5293447" y="1544087"/>
              <a:ext cx="371439" cy="46335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ight Arrow 4"/>
            <p:cNvSpPr/>
            <p:nvPr/>
          </p:nvSpPr>
          <p:spPr>
            <a:xfrm>
              <a:off x="5293447" y="1636122"/>
              <a:ext cx="260325" cy="2792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900"/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 rot="2477418">
            <a:off x="6858000" y="4495800"/>
            <a:ext cx="371475" cy="463550"/>
            <a:chOff x="5293447" y="1544087"/>
            <a:chExt cx="371439" cy="463350"/>
          </a:xfrm>
        </p:grpSpPr>
        <p:sp>
          <p:nvSpPr>
            <p:cNvPr id="26" name="Right Arrow 25"/>
            <p:cNvSpPr/>
            <p:nvPr/>
          </p:nvSpPr>
          <p:spPr>
            <a:xfrm>
              <a:off x="5293447" y="1544087"/>
              <a:ext cx="371439" cy="46335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ight Arrow 4"/>
            <p:cNvSpPr/>
            <p:nvPr/>
          </p:nvSpPr>
          <p:spPr>
            <a:xfrm>
              <a:off x="5291663" y="1635779"/>
              <a:ext cx="260325" cy="2792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900"/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 rot="5400000">
            <a:off x="762000" y="3657601"/>
            <a:ext cx="371475" cy="463550"/>
            <a:chOff x="5293447" y="1544087"/>
            <a:chExt cx="371439" cy="463350"/>
          </a:xfrm>
        </p:grpSpPr>
        <p:sp>
          <p:nvSpPr>
            <p:cNvPr id="32" name="Right Arrow 31"/>
            <p:cNvSpPr/>
            <p:nvPr/>
          </p:nvSpPr>
          <p:spPr>
            <a:xfrm>
              <a:off x="5293447" y="1544087"/>
              <a:ext cx="371439" cy="46335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ight Arrow 4"/>
            <p:cNvSpPr/>
            <p:nvPr/>
          </p:nvSpPr>
          <p:spPr>
            <a:xfrm>
              <a:off x="5293447" y="1636122"/>
              <a:ext cx="260325" cy="2792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900"/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4572000" y="2743200"/>
            <a:ext cx="371475" cy="463550"/>
            <a:chOff x="5293447" y="1544087"/>
            <a:chExt cx="371439" cy="463350"/>
          </a:xfrm>
        </p:grpSpPr>
        <p:sp>
          <p:nvSpPr>
            <p:cNvPr id="35" name="Right Arrow 34"/>
            <p:cNvSpPr/>
            <p:nvPr/>
          </p:nvSpPr>
          <p:spPr>
            <a:xfrm>
              <a:off x="5293447" y="1544087"/>
              <a:ext cx="371439" cy="46335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ight Arrow 4"/>
            <p:cNvSpPr/>
            <p:nvPr/>
          </p:nvSpPr>
          <p:spPr>
            <a:xfrm>
              <a:off x="5293447" y="1636122"/>
              <a:ext cx="260325" cy="2792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900"/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2057400" y="4572000"/>
            <a:ext cx="371475" cy="463550"/>
            <a:chOff x="5293447" y="1544087"/>
            <a:chExt cx="371439" cy="463350"/>
          </a:xfrm>
        </p:grpSpPr>
        <p:sp>
          <p:nvSpPr>
            <p:cNvPr id="38" name="Right Arrow 37"/>
            <p:cNvSpPr/>
            <p:nvPr/>
          </p:nvSpPr>
          <p:spPr>
            <a:xfrm>
              <a:off x="5293447" y="1544087"/>
              <a:ext cx="371439" cy="46335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ight Arrow 4"/>
            <p:cNvSpPr/>
            <p:nvPr/>
          </p:nvSpPr>
          <p:spPr>
            <a:xfrm>
              <a:off x="5293447" y="1636122"/>
              <a:ext cx="260325" cy="2792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900"/>
            </a:p>
          </p:txBody>
        </p: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7215188" y="4419600"/>
            <a:ext cx="1928812" cy="2438400"/>
            <a:chOff x="318007" y="1840040"/>
            <a:chExt cx="1928330" cy="2056885"/>
          </a:xfrm>
        </p:grpSpPr>
        <p:sp>
          <p:nvSpPr>
            <p:cNvPr id="41" name="Rounded Rectangle 40"/>
            <p:cNvSpPr/>
            <p:nvPr/>
          </p:nvSpPr>
          <p:spPr>
            <a:xfrm>
              <a:off x="318007" y="1840040"/>
              <a:ext cx="1928330" cy="20568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b="1">
                  <a:solidFill>
                    <a:schemeClr val="bg1"/>
                  </a:solidFill>
                </a:rPr>
                <a:t>Heterogeneous Mixtures </a:t>
              </a:r>
              <a:r>
                <a:rPr lang="en-US" sz="1600" b="1">
                  <a:solidFill>
                    <a:schemeClr val="bg1"/>
                  </a:solidFill>
                </a:rPr>
                <a:t>Mixtures that are NOT mixed evenly.  “Different throughout”</a:t>
              </a:r>
            </a:p>
            <a:p>
              <a:r>
                <a:rPr lang="en-US" sz="1600" b="1">
                  <a:solidFill>
                    <a:schemeClr val="bg1"/>
                  </a:solidFill>
                </a:rPr>
                <a:t>Example</a:t>
              </a:r>
            </a:p>
            <a:p>
              <a:r>
                <a:rPr lang="en-US" sz="1600">
                  <a:solidFill>
                    <a:srgbClr val="FFFFFF"/>
                  </a:solidFill>
                </a:rPr>
                <a:t>Salad</a:t>
              </a:r>
            </a:p>
            <a:p>
              <a:endParaRPr lang="en-US" sz="1600">
                <a:solidFill>
                  <a:srgbClr val="FFFFFF"/>
                </a:solidFill>
              </a:endParaRPr>
            </a:p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Rounded Rectangle 4"/>
            <p:cNvSpPr/>
            <p:nvPr/>
          </p:nvSpPr>
          <p:spPr>
            <a:xfrm>
              <a:off x="375143" y="2024838"/>
              <a:ext cx="1814059" cy="1815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/>
            <a:lstStyle/>
            <a:p>
              <a:pPr defTabSz="1555750">
                <a:lnSpc>
                  <a:spcPct val="90000"/>
                </a:lnSpc>
                <a:spcAft>
                  <a:spcPct val="35000"/>
                </a:spcAft>
              </a:pPr>
              <a:endParaRPr lang="en-US" sz="3500">
                <a:solidFill>
                  <a:srgbClr val="FFFFFF"/>
                </a:solidFill>
              </a:endParaRPr>
            </a:p>
            <a:p>
              <a:pPr marL="228600" lvl="1" indent="-228600" defTabSz="15557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en-US" sz="2700">
                <a:solidFill>
                  <a:srgbClr val="FFFFFF"/>
                </a:solidFill>
              </a:endParaRPr>
            </a:p>
            <a:p>
              <a:pPr marL="228600" lvl="1" indent="-228600" defTabSz="15557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en-US" sz="2700">
                <a:solidFill>
                  <a:srgbClr val="FFFFFF"/>
                </a:solidFill>
              </a:endParaRPr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7086600" y="533400"/>
            <a:ext cx="1928813" cy="2362200"/>
            <a:chOff x="318007" y="1892396"/>
            <a:chExt cx="1928330" cy="1948051"/>
          </a:xfrm>
        </p:grpSpPr>
        <p:sp>
          <p:nvSpPr>
            <p:cNvPr id="44" name="Rounded Rectangle 43"/>
            <p:cNvSpPr/>
            <p:nvPr/>
          </p:nvSpPr>
          <p:spPr>
            <a:xfrm>
              <a:off x="318007" y="1892396"/>
              <a:ext cx="1928330" cy="19284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b="1">
                  <a:solidFill>
                    <a:schemeClr val="bg1"/>
                  </a:solidFill>
                </a:rPr>
                <a:t>Homogeneous Mixtures </a:t>
              </a:r>
              <a:r>
                <a:rPr lang="en-US" sz="1600" b="1">
                  <a:solidFill>
                    <a:schemeClr val="bg1"/>
                  </a:solidFill>
                </a:rPr>
                <a:t>Mixtures that are mixed evenly throughout “same throughout”</a:t>
              </a:r>
            </a:p>
            <a:p>
              <a:r>
                <a:rPr lang="en-US" sz="1600" b="1">
                  <a:solidFill>
                    <a:schemeClr val="bg1"/>
                  </a:solidFill>
                </a:rPr>
                <a:t>Example</a:t>
              </a:r>
            </a:p>
            <a:p>
              <a:r>
                <a:rPr lang="en-US" sz="1600">
                  <a:solidFill>
                    <a:srgbClr val="FFFFFF"/>
                  </a:solidFill>
                </a:rPr>
                <a:t>Salt water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Rounded Rectangle 4"/>
            <p:cNvSpPr/>
            <p:nvPr/>
          </p:nvSpPr>
          <p:spPr>
            <a:xfrm>
              <a:off x="375143" y="2024623"/>
              <a:ext cx="1814059" cy="1815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/>
            <a:lstStyle/>
            <a:p>
              <a:pPr defTabSz="1555750">
                <a:lnSpc>
                  <a:spcPct val="90000"/>
                </a:lnSpc>
                <a:spcAft>
                  <a:spcPct val="35000"/>
                </a:spcAft>
              </a:pPr>
              <a:endParaRPr lang="en-US" sz="3500">
                <a:solidFill>
                  <a:srgbClr val="FFFFFF"/>
                </a:solidFill>
              </a:endParaRPr>
            </a:p>
            <a:p>
              <a:pPr marL="228600" lvl="1" indent="-228600" defTabSz="15557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en-US" sz="2700">
                <a:solidFill>
                  <a:srgbClr val="FFFFFF"/>
                </a:solidFill>
              </a:endParaRPr>
            </a:p>
            <a:p>
              <a:pPr marL="228600" lvl="1" indent="-228600" defTabSz="15557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en-US" sz="270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 rot="5400000">
            <a:off x="3322637" y="3687763"/>
            <a:ext cx="371475" cy="463550"/>
            <a:chOff x="5293447" y="1544087"/>
            <a:chExt cx="371439" cy="463350"/>
          </a:xfrm>
        </p:grpSpPr>
        <p:sp>
          <p:nvSpPr>
            <p:cNvPr id="47" name="Right Arrow 46"/>
            <p:cNvSpPr/>
            <p:nvPr/>
          </p:nvSpPr>
          <p:spPr>
            <a:xfrm>
              <a:off x="5293447" y="1544087"/>
              <a:ext cx="371439" cy="46335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ight Arrow 4"/>
            <p:cNvSpPr/>
            <p:nvPr/>
          </p:nvSpPr>
          <p:spPr>
            <a:xfrm>
              <a:off x="5293447" y="1636122"/>
              <a:ext cx="260325" cy="2792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900"/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4572000" y="4038600"/>
            <a:ext cx="371475" cy="463550"/>
            <a:chOff x="5293447" y="1544087"/>
            <a:chExt cx="371439" cy="463350"/>
          </a:xfrm>
        </p:grpSpPr>
        <p:sp>
          <p:nvSpPr>
            <p:cNvPr id="50" name="Right Arrow 49"/>
            <p:cNvSpPr/>
            <p:nvPr/>
          </p:nvSpPr>
          <p:spPr>
            <a:xfrm>
              <a:off x="5293447" y="1544087"/>
              <a:ext cx="371439" cy="46335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ight Arrow 4"/>
            <p:cNvSpPr/>
            <p:nvPr/>
          </p:nvSpPr>
          <p:spPr>
            <a:xfrm>
              <a:off x="5293447" y="1636122"/>
              <a:ext cx="260325" cy="2792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900"/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 rot="-2920072">
            <a:off x="6740525" y="2346326"/>
            <a:ext cx="371475" cy="463550"/>
            <a:chOff x="5293447" y="1544087"/>
            <a:chExt cx="371439" cy="463350"/>
          </a:xfrm>
        </p:grpSpPr>
        <p:sp>
          <p:nvSpPr>
            <p:cNvPr id="29" name="Right Arrow 28"/>
            <p:cNvSpPr/>
            <p:nvPr/>
          </p:nvSpPr>
          <p:spPr>
            <a:xfrm>
              <a:off x="5293447" y="1544087"/>
              <a:ext cx="371439" cy="46335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ight Arrow 4"/>
            <p:cNvSpPr/>
            <p:nvPr/>
          </p:nvSpPr>
          <p:spPr>
            <a:xfrm>
              <a:off x="5292855" y="1634772"/>
              <a:ext cx="260325" cy="2792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900"/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514600" y="4114800"/>
            <a:ext cx="1928813" cy="2743200"/>
            <a:chOff x="318007" y="1968596"/>
            <a:chExt cx="1928330" cy="1928330"/>
          </a:xfrm>
        </p:grpSpPr>
        <p:sp>
          <p:nvSpPr>
            <p:cNvPr id="15" name="Rounded Rectangle 14"/>
            <p:cNvSpPr/>
            <p:nvPr/>
          </p:nvSpPr>
          <p:spPr>
            <a:xfrm>
              <a:off x="318007" y="1968596"/>
              <a:ext cx="1928330" cy="192833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1143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b="1">
                  <a:solidFill>
                    <a:schemeClr val="bg1"/>
                  </a:solidFill>
                </a:rPr>
                <a:t>Compound</a:t>
              </a:r>
            </a:p>
            <a:p>
              <a:r>
                <a:rPr lang="en-US" sz="1600" b="1">
                  <a:solidFill>
                    <a:schemeClr val="bg1"/>
                  </a:solidFill>
                </a:rPr>
                <a:t>Many identical molecules together.  Cannot be separated by physical means</a:t>
              </a:r>
              <a:r>
                <a:rPr lang="en-US" sz="1600">
                  <a:solidFill>
                    <a:schemeClr val="bg1"/>
                  </a:solidFill>
                </a:rPr>
                <a:t>.</a:t>
              </a:r>
            </a:p>
            <a:p>
              <a:r>
                <a:rPr lang="en-US" sz="1600" b="1">
                  <a:solidFill>
                    <a:schemeClr val="bg1"/>
                  </a:solidFill>
                </a:rPr>
                <a:t>Examples</a:t>
              </a:r>
            </a:p>
            <a:p>
              <a:r>
                <a:rPr lang="en-US" sz="1600">
                  <a:solidFill>
                    <a:schemeClr val="tx1"/>
                  </a:solidFill>
                </a:rPr>
                <a:t>Glass of water</a:t>
              </a:r>
            </a:p>
            <a:p>
              <a:r>
                <a:rPr lang="en-US" sz="1600">
                  <a:solidFill>
                    <a:schemeClr val="tx1"/>
                  </a:solidFill>
                </a:rPr>
                <a:t>Spoon of salt</a:t>
              </a:r>
            </a:p>
            <a:p>
              <a:r>
                <a:rPr lang="en-US" sz="1400" b="1">
                  <a:solidFill>
                    <a:srgbClr val="375BB0"/>
                  </a:solidFill>
                </a:rPr>
                <a:t>Elements lose Identity</a:t>
              </a:r>
            </a:p>
          </p:txBody>
        </p:sp>
        <p:sp>
          <p:nvSpPr>
            <p:cNvPr id="16" name="Rounded Rectangle 4"/>
            <p:cNvSpPr/>
            <p:nvPr/>
          </p:nvSpPr>
          <p:spPr>
            <a:xfrm>
              <a:off x="375143" y="2025509"/>
              <a:ext cx="1814059" cy="1814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/>
            <a:lstStyle/>
            <a:p>
              <a:pPr defTabSz="1555750">
                <a:lnSpc>
                  <a:spcPct val="90000"/>
                </a:lnSpc>
                <a:spcAft>
                  <a:spcPct val="35000"/>
                </a:spcAft>
              </a:pPr>
              <a:endParaRPr lang="en-US" sz="3500">
                <a:solidFill>
                  <a:srgbClr val="FFFFFF"/>
                </a:solidFill>
              </a:endParaRPr>
            </a:p>
            <a:p>
              <a:pPr marL="228600" lvl="1" indent="-228600" defTabSz="15557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en-US" sz="2700">
                <a:solidFill>
                  <a:srgbClr val="FFFFFF"/>
                </a:solidFill>
              </a:endParaRPr>
            </a:p>
            <a:p>
              <a:pPr marL="228600" lvl="1" indent="-228600" defTabSz="15557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en-US" sz="2700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943475" y="2743200"/>
            <a:ext cx="1928813" cy="2819400"/>
            <a:chOff x="318007" y="1968596"/>
            <a:chExt cx="1928330" cy="1928330"/>
          </a:xfrm>
        </p:grpSpPr>
        <p:sp>
          <p:nvSpPr>
            <p:cNvPr id="18" name="Rounded Rectangle 17"/>
            <p:cNvSpPr/>
            <p:nvPr/>
          </p:nvSpPr>
          <p:spPr>
            <a:xfrm>
              <a:off x="318007" y="1968596"/>
              <a:ext cx="1928330" cy="1928330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 prstMaterial="soft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Mixture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2 or more compounds mixed but not chem. Bonded. </a:t>
              </a:r>
              <a:r>
                <a:rPr lang="en-US" sz="1400" b="1" dirty="0"/>
                <a:t>CAN</a:t>
              </a:r>
              <a:r>
                <a:rPr lang="en-US" sz="1400" dirty="0"/>
                <a:t> be separated physically.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Examples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Salt water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Salad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</a:rPr>
                <a:t>Compounds keep Identity</a:t>
              </a:r>
            </a:p>
          </p:txBody>
        </p:sp>
        <p:sp>
          <p:nvSpPr>
            <p:cNvPr id="19" name="Rounded Rectangle 4"/>
            <p:cNvSpPr/>
            <p:nvPr/>
          </p:nvSpPr>
          <p:spPr>
            <a:xfrm>
              <a:off x="374486" y="2025075"/>
              <a:ext cx="1815372" cy="18153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softEdge"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/>
            <a:lstStyle/>
            <a:p>
              <a:pPr defTabSz="1555750">
                <a:lnSpc>
                  <a:spcPct val="90000"/>
                </a:lnSpc>
                <a:spcAft>
                  <a:spcPct val="35000"/>
                </a:spcAft>
              </a:pPr>
              <a:endParaRPr lang="en-US" sz="3500" b="1">
                <a:solidFill>
                  <a:schemeClr val="bg1"/>
                </a:solidFill>
              </a:endParaRPr>
            </a:p>
            <a:p>
              <a:pPr marL="228600" lvl="1" indent="-228600" defTabSz="15557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en-US" sz="2700" b="1">
                <a:solidFill>
                  <a:srgbClr val="FFFFFF"/>
                </a:solidFill>
              </a:endParaRPr>
            </a:p>
            <a:p>
              <a:pPr defTabSz="15557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en-US" sz="2700" b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62 -0.01896 C -0.09583 -0.09089 -0.09705 -0.16212 -0.09618 -0.22364 C -0.09514 -0.28515 -0.0901 -0.36124 -0.08871 -0.38853 " pathEditMode="relative" rAng="0" ptsTypes="aaA">
                                      <p:cBhvr>
                                        <p:cTn id="1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87 0.04441 C -0.06163 -0.01942 -0.07205 -0.08279 -0.06754 -0.11887 C -0.06267 -0.15494 -0.02986 -0.16489 -0.02205 -0.17206 " pathEditMode="relative" rAng="0" ptsTypes="aaA">
                                      <p:cBhvr>
                                        <p:cTn id="1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latin typeface="Calibri" pitchFamily="34" charset="0"/>
              </a:rPr>
              <a:t>Differentiate between a mixture and a compound.</a:t>
            </a:r>
            <a:br>
              <a:rPr lang="en-US" sz="4000" dirty="0" smtClean="0">
                <a:latin typeface="Calibri" pitchFamily="34" charset="0"/>
              </a:rPr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5057" t="42078" r="12575" b="14227"/>
          <a:stretch>
            <a:fillRect/>
          </a:stretch>
        </p:blipFill>
        <p:spPr>
          <a:xfrm>
            <a:off x="2362200" y="1066800"/>
            <a:ext cx="4191000" cy="353695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6874" t="48000" r="43750" b="30000"/>
          <a:stretch>
            <a:fillRect/>
          </a:stretch>
        </p:blipFill>
        <p:spPr bwMode="auto">
          <a:xfrm>
            <a:off x="2362200" y="1676400"/>
            <a:ext cx="4191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65625" t="39999" r="14999" b="28999"/>
          <a:stretch>
            <a:fillRect/>
          </a:stretch>
        </p:blipFill>
        <p:spPr bwMode="auto">
          <a:xfrm>
            <a:off x="2362200" y="2209800"/>
            <a:ext cx="3581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l="44376" t="44000" r="6876" b="7001"/>
          <a:stretch>
            <a:fillRect/>
          </a:stretch>
        </p:blipFill>
        <p:spPr bwMode="auto">
          <a:xfrm>
            <a:off x="2362200" y="2743200"/>
            <a:ext cx="5943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 l="23750" t="13000" r="48750" b="12000"/>
          <a:stretch>
            <a:fillRect/>
          </a:stretch>
        </p:blipFill>
        <p:spPr bwMode="auto">
          <a:xfrm>
            <a:off x="3200400" y="1143000"/>
            <a:ext cx="3352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 l="52499" t="44000" r="26875" b="16000"/>
          <a:stretch>
            <a:fillRect/>
          </a:stretch>
        </p:blipFill>
        <p:spPr bwMode="auto">
          <a:xfrm>
            <a:off x="2362200" y="3200400"/>
            <a:ext cx="2514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 l="48750" t="44000" r="12500" b="24001"/>
          <a:stretch>
            <a:fillRect/>
          </a:stretch>
        </p:blipFill>
        <p:spPr bwMode="auto">
          <a:xfrm>
            <a:off x="2362200" y="3657600"/>
            <a:ext cx="4724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 l="33125" t="56000" r="41875" b="16000"/>
          <a:stretch>
            <a:fillRect/>
          </a:stretch>
        </p:blipFill>
        <p:spPr bwMode="auto">
          <a:xfrm>
            <a:off x="2819400" y="3581400"/>
            <a:ext cx="39195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/>
          <a:srcRect l="45000" t="32001" r="37500" b="16000"/>
          <a:stretch>
            <a:fillRect/>
          </a:stretch>
        </p:blipFill>
        <p:spPr bwMode="auto">
          <a:xfrm>
            <a:off x="3581400" y="1066800"/>
            <a:ext cx="2667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decel="100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decel="100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decel="100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decel="100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615</TotalTime>
  <Words>218</Words>
  <Application>Microsoft Office PowerPoint</Application>
  <PresentationFormat>On-screen Show (4:3)</PresentationFormat>
  <Paragraphs>58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Apex</vt:lpstr>
      <vt:lpstr>823</vt:lpstr>
      <vt:lpstr>Differentiate between a mixture and a compound. </vt:lpstr>
      <vt:lpstr>Differentiate between a mixture and a compound. </vt:lpstr>
      <vt:lpstr>Differentiate between a mixture and a compound. </vt:lpstr>
      <vt:lpstr>Differentiate between a mixture and a compound. </vt:lpstr>
      <vt:lpstr>PowerPoint Presentation</vt:lpstr>
    </vt:vector>
  </TitlesOfParts>
  <Company>HCBOE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823</dc:title>
  <dc:creator>bowend</dc:creator>
  <cp:lastModifiedBy>bowend</cp:lastModifiedBy>
  <cp:revision>25</cp:revision>
  <dcterms:created xsi:type="dcterms:W3CDTF">2011-01-21T11:18:12Z</dcterms:created>
  <dcterms:modified xsi:type="dcterms:W3CDTF">2014-11-19T14:22:30Z</dcterms:modified>
</cp:coreProperties>
</file>